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8" r:id="rId3"/>
    <p:sldId id="260" r:id="rId4"/>
    <p:sldId id="344" r:id="rId5"/>
    <p:sldId id="259" r:id="rId6"/>
    <p:sldId id="345" r:id="rId7"/>
    <p:sldId id="304" r:id="rId8"/>
    <p:sldId id="261" r:id="rId9"/>
    <p:sldId id="346" r:id="rId10"/>
    <p:sldId id="262" r:id="rId11"/>
    <p:sldId id="263" r:id="rId12"/>
    <p:sldId id="264" r:id="rId13"/>
    <p:sldId id="265" r:id="rId14"/>
    <p:sldId id="347" r:id="rId15"/>
    <p:sldId id="348" r:id="rId16"/>
    <p:sldId id="267" r:id="rId17"/>
    <p:sldId id="266" r:id="rId18"/>
    <p:sldId id="257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302" r:id="rId32"/>
    <p:sldId id="281" r:id="rId33"/>
    <p:sldId id="282" r:id="rId34"/>
    <p:sldId id="284" r:id="rId35"/>
    <p:sldId id="301" r:id="rId36"/>
    <p:sldId id="303" r:id="rId37"/>
    <p:sldId id="285" r:id="rId38"/>
    <p:sldId id="286" r:id="rId39"/>
    <p:sldId id="287" r:id="rId40"/>
    <p:sldId id="288" r:id="rId41"/>
    <p:sldId id="289" r:id="rId42"/>
    <p:sldId id="298" r:id="rId43"/>
    <p:sldId id="294" r:id="rId44"/>
    <p:sldId id="296" r:id="rId45"/>
    <p:sldId id="297" r:id="rId46"/>
    <p:sldId id="316" r:id="rId47"/>
    <p:sldId id="317" r:id="rId48"/>
    <p:sldId id="318" r:id="rId49"/>
    <p:sldId id="319" r:id="rId50"/>
    <p:sldId id="320" r:id="rId51"/>
    <p:sldId id="321" r:id="rId52"/>
    <p:sldId id="343" r:id="rId53"/>
    <p:sldId id="322" r:id="rId54"/>
    <p:sldId id="324" r:id="rId55"/>
    <p:sldId id="325" r:id="rId56"/>
    <p:sldId id="342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39" r:id="rId70"/>
    <p:sldId id="340" r:id="rId71"/>
    <p:sldId id="341" r:id="rId72"/>
    <p:sldId id="268" r:id="rId7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8" autoAdjust="0"/>
    <p:restoredTop sz="94660"/>
  </p:normalViewPr>
  <p:slideViewPr>
    <p:cSldViewPr snapToGrid="0">
      <p:cViewPr varScale="1">
        <p:scale>
          <a:sx n="91" d="100"/>
          <a:sy n="91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E8554-2CFE-4556-B2B5-F2CCA03A4446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BA240-CE16-42AB-92B4-AA62F2F891D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69086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F523621-FCD9-4B7D-BCC1-348809CD7AD0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19</a:t>
            </a:fld>
            <a:endParaRPr lang="ru-RU" altLang="et-EE"/>
          </a:p>
        </p:txBody>
      </p:sp>
      <p:sp>
        <p:nvSpPr>
          <p:cNvPr id="5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09368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5DB9F083-6EAE-49E6-A9FD-D79946BC4302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29</a:t>
            </a:fld>
            <a:endParaRPr lang="ru-RU" altLang="et-EE"/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799203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BC4153E-8E65-4154-B248-1B044971DC3F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30</a:t>
            </a:fld>
            <a:endParaRPr lang="ru-RU" altLang="et-EE"/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889955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83212A9B-0920-4CEF-9EF3-6DC24C53FA0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32</a:t>
            </a:fld>
            <a:endParaRPr lang="ru-RU" altLang="et-EE"/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825949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10032D1E-8C4C-4353-8DBC-0786D21F2CA8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33</a:t>
            </a:fld>
            <a:endParaRPr lang="ru-RU" altLang="et-EE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613666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96F5042-99CD-435E-9805-CFB3D167F6DF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34</a:t>
            </a:fld>
            <a:endParaRPr lang="ru-RU" altLang="et-EE"/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855508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9558A89-61C6-4875-8822-13EDD4A110E9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37</a:t>
            </a:fld>
            <a:endParaRPr lang="ru-RU" altLang="et-EE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716883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A982A5C-EEEB-4FDC-9CD4-5E6C2101D22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38</a:t>
            </a:fld>
            <a:endParaRPr lang="ru-RU" altLang="et-EE"/>
          </a:p>
        </p:txBody>
      </p:sp>
      <p:sp>
        <p:nvSpPr>
          <p:cNvPr id="378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2171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C3C2EEC-723D-4D37-A1E4-D0F949313338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40</a:t>
            </a:fld>
            <a:endParaRPr lang="ru-RU" altLang="et-EE"/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806267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4261053-F53C-4DC8-9740-5285974967C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41</a:t>
            </a:fld>
            <a:endParaRPr lang="ru-RU" altLang="et-EE"/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573502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4387E42D-E392-4A0E-B5A1-247CE24A4D20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43</a:t>
            </a:fld>
            <a:endParaRPr lang="ru-RU" altLang="et-EE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783687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B60CDCDC-4F0E-47B4-9201-6FB5533946FD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20</a:t>
            </a:fld>
            <a:endParaRPr lang="ru-RU" altLang="et-EE"/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7797210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A6C1BB06-421A-4CD1-B3DA-D8DB03E1E137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44</a:t>
            </a:fld>
            <a:endParaRPr lang="ru-RU" altLang="et-EE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924939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2C7732BE-6B9E-4B93-8187-5FD61CCA1B31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45</a:t>
            </a:fld>
            <a:endParaRPr lang="ru-RU" altLang="et-EE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858524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E0AA7B03-3F77-4D3E-8E8D-A41E1CB7CA1E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21</a:t>
            </a:fld>
            <a:endParaRPr lang="ru-RU" altLang="et-EE"/>
          </a:p>
        </p:txBody>
      </p:sp>
      <p:sp>
        <p:nvSpPr>
          <p:cNvPr id="92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1248077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DBC4422F-A883-455E-A22F-8775A3ACC5AB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22</a:t>
            </a:fld>
            <a:endParaRPr lang="ru-RU" altLang="et-EE"/>
          </a:p>
        </p:txBody>
      </p:sp>
      <p:sp>
        <p:nvSpPr>
          <p:cNvPr id="112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162533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99F7497A-F6FF-4512-9F9E-DC0748652979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23</a:t>
            </a:fld>
            <a:endParaRPr lang="ru-RU" altLang="et-EE"/>
          </a:p>
        </p:txBody>
      </p:sp>
      <p:sp>
        <p:nvSpPr>
          <p:cNvPr id="133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92153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C6111FCE-84B1-4C2F-8187-03FE793663D4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24</a:t>
            </a:fld>
            <a:endParaRPr lang="ru-RU" altLang="et-EE"/>
          </a:p>
        </p:txBody>
      </p:sp>
      <p:sp>
        <p:nvSpPr>
          <p:cNvPr id="153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58085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7743F137-95CC-4E91-A292-7B020C7D338A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25</a:t>
            </a:fld>
            <a:endParaRPr lang="ru-RU" altLang="et-EE"/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et-EE" smtClean="0">
                <a:latin typeface="Calibri" panose="020F0502020204030204" pitchFamily="34" charset="0"/>
                <a:ea typeface="Microsoft YaHei" panose="020B0503020204020204" pitchFamily="34" charset="-122"/>
              </a:rPr>
              <a:t>Психографика  - Ценности представления модели поведения</a:t>
            </a:r>
          </a:p>
        </p:txBody>
      </p:sp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C2CF5385-3BC5-4FB2-AE0F-1C3A02BAFC01}" type="slidenum">
              <a:rPr lang="ru-RU" altLang="et-EE"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ru-RU" altLang="et-EE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2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00770452-D8F4-4A2A-AA79-7907242E59F5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26</a:t>
            </a:fld>
            <a:endParaRPr lang="ru-RU" altLang="et-EE"/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3462969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StarSymbol" charset="0"/>
              <a:buNone/>
            </a:pPr>
            <a:fld id="{F76FE02A-873C-4E1D-8931-214FCAD3344E}" type="slidenum">
              <a:rPr lang="ru-RU" altLang="et-EE"/>
              <a:pPr>
                <a:spcBef>
                  <a:spcPct val="0"/>
                </a:spcBef>
                <a:buSzPct val="45000"/>
                <a:buFont typeface="StarSymbol" charset="0"/>
                <a:buNone/>
              </a:pPr>
              <a:t>28</a:t>
            </a:fld>
            <a:endParaRPr lang="ru-RU" altLang="et-EE"/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t-EE" smtClean="0"/>
          </a:p>
        </p:txBody>
      </p:sp>
    </p:spTree>
    <p:extLst>
      <p:ext uri="{BB962C8B-B14F-4D97-AF65-F5344CB8AC3E}">
        <p14:creationId xmlns:p14="http://schemas.microsoft.com/office/powerpoint/2010/main" val="2208461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8492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98708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74821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et-EE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61925B-8D50-402D-8946-5C1E32281AA3}" type="slidenum">
              <a:rPr lang="ru-RU" altLang="et-EE"/>
              <a:pPr>
                <a:defRPr/>
              </a:pPr>
              <a:t>‹#›</a:t>
            </a:fld>
            <a:endParaRPr lang="ru-RU" altLang="et-EE"/>
          </a:p>
        </p:txBody>
      </p:sp>
    </p:spTree>
    <p:extLst>
      <p:ext uri="{BB962C8B-B14F-4D97-AF65-F5344CB8AC3E}">
        <p14:creationId xmlns:p14="http://schemas.microsoft.com/office/powerpoint/2010/main" val="427347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7859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297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4669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9609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6892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950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974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8130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2CB8-37E8-425D-8AFF-D5C6BBF690F3}" type="datetimeFigureOut">
              <a:rPr lang="et-EE" smtClean="0"/>
              <a:t>27.08.2018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E99F2-BE70-4BE4-8F3F-AE35E2C266BA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02896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i-marketing.aha.ru/admin/build/block/configure/block/1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Turunduse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Baaskursus väikeettevõtjale</a:t>
            </a:r>
          </a:p>
          <a:p>
            <a:endParaRPr lang="et-EE" dirty="0"/>
          </a:p>
          <a:p>
            <a:r>
              <a:rPr lang="et-EE" dirty="0" smtClean="0"/>
              <a:t>2018</a:t>
            </a:r>
            <a:endParaRPr lang="et-EE" dirty="0"/>
          </a:p>
        </p:txBody>
      </p:sp>
      <p:pic>
        <p:nvPicPr>
          <p:cNvPr id="4" name="Picture 3" descr="Tallinna Majanduskool Logo Vector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924" y="0"/>
            <a:ext cx="2304604" cy="23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487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Филипп </a:t>
            </a:r>
            <a:r>
              <a:rPr lang="ru-RU" altLang="en-US" dirty="0" err="1" smtClean="0"/>
              <a:t>Котлер</a:t>
            </a:r>
            <a:r>
              <a:rPr lang="ru-RU" altLang="en-US" dirty="0" smtClean="0"/>
              <a:t/>
            </a:r>
            <a:br>
              <a:rPr lang="ru-RU" altLang="en-US" dirty="0" smtClean="0"/>
            </a:br>
            <a:r>
              <a:rPr lang="ru-RU" altLang="en-US" dirty="0" smtClean="0"/>
              <a:t>Маркетинг - это</a:t>
            </a:r>
          </a:p>
        </p:txBody>
      </p:sp>
      <p:sp>
        <p:nvSpPr>
          <p:cNvPr id="21507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altLang="en-US" dirty="0" smtClean="0"/>
              <a:t>вид экономической деятельности,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направленный на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удовлетворение нужд и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потребностей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altLang="en-US" dirty="0" smtClean="0"/>
              <a:t>посредством обмена.</a:t>
            </a:r>
          </a:p>
        </p:txBody>
      </p:sp>
      <p:pic>
        <p:nvPicPr>
          <p:cNvPr id="21508" name="Picture 12" descr="a053697ae3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364" y="3390900"/>
            <a:ext cx="2408237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4" descr="Филип Котлер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88900"/>
            <a:ext cx="23812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75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400"/>
              <a:t>Американская маркетинговая ассоциация (АМА):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altLang="en-US" sz="2600" i="1"/>
              <a:t> «</a:t>
            </a:r>
            <a:r>
              <a:rPr lang="ru-RU" altLang="en-US" sz="2600" b="1" i="1"/>
              <a:t>Маркетинг</a:t>
            </a:r>
            <a:r>
              <a:rPr lang="ru-RU" altLang="en-US" sz="2600" i="1"/>
              <a:t>  - процесс планирования, ценообразования, распределения и  продвижения товаров, услуг, идей, удовлетворяющего цели </a:t>
            </a:r>
            <a:r>
              <a:rPr lang="et-EE" altLang="en-US" sz="2600" i="1"/>
              <a:t> </a:t>
            </a:r>
            <a:r>
              <a:rPr lang="ru-RU" altLang="en-US" sz="2600" i="1"/>
              <a:t>(потребности</a:t>
            </a:r>
            <a:r>
              <a:rPr lang="et-EE" altLang="en-US" sz="2600" i="1"/>
              <a:t>)</a:t>
            </a:r>
            <a:r>
              <a:rPr lang="ru-RU" altLang="en-US" sz="2600" i="1"/>
              <a:t>отдельных лиц и организаций и приносящий выгоду для себя».</a:t>
            </a:r>
            <a:r>
              <a:rPr lang="ru-RU" altLang="en-US" sz="2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80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Место маркетинга в бизнесе</a:t>
            </a:r>
            <a:endParaRPr lang="et-EE" altLang="et-EE" smtClean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688975" y="2374901"/>
            <a:ext cx="8001000" cy="2106613"/>
          </a:xfrm>
        </p:spPr>
        <p:txBody>
          <a:bodyPr/>
          <a:lstStyle/>
          <a:p>
            <a:r>
              <a:rPr lang="ru-RU" altLang="et-EE" dirty="0" smtClean="0"/>
              <a:t>Цели маркетинга?</a:t>
            </a:r>
            <a:endParaRPr lang="et-EE" altLang="et-EE" dirty="0" smtClean="0"/>
          </a:p>
        </p:txBody>
      </p:sp>
    </p:spTree>
    <p:extLst>
      <p:ext uri="{BB962C8B-B14F-4D97-AF65-F5344CB8AC3E}">
        <p14:creationId xmlns:p14="http://schemas.microsoft.com/office/powerpoint/2010/main" val="32760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Цели маркетинга:</a:t>
            </a:r>
            <a:endParaRPr lang="et-EE" altLang="et-EE" smtClean="0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t-EE" smtClean="0"/>
              <a:t>Привлекать новых клиентов</a:t>
            </a:r>
          </a:p>
          <a:p>
            <a:r>
              <a:rPr lang="ru-RU" altLang="et-EE" smtClean="0"/>
              <a:t>Удерживать  существующих клиентов</a:t>
            </a:r>
            <a:endParaRPr lang="et-EE" altLang="et-EE" smtClean="0"/>
          </a:p>
        </p:txBody>
      </p:sp>
    </p:spTree>
    <p:extLst>
      <p:ext uri="{BB962C8B-B14F-4D97-AF65-F5344CB8AC3E}">
        <p14:creationId xmlns:p14="http://schemas.microsoft.com/office/powerpoint/2010/main" val="3934283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Воронка продаж - привлечение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611" y="1545022"/>
            <a:ext cx="7296364" cy="44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16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Удержание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07" y="1919287"/>
            <a:ext cx="6943906" cy="42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Маркетинговые инструменты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57600" lvl="8" indent="0">
              <a:buNone/>
            </a:pPr>
            <a:r>
              <a:rPr lang="ru-RU" sz="5400" dirty="0" smtClean="0"/>
              <a:t>Сегментация </a:t>
            </a:r>
            <a:endParaRPr lang="et-EE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492" y="2877563"/>
            <a:ext cx="7783015" cy="32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66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t-EE" altLang="en-US" smtClean="0"/>
          </a:p>
        </p:txBody>
      </p:sp>
      <p:graphicFrame>
        <p:nvGraphicFramePr>
          <p:cNvPr id="15395" name="Group 35"/>
          <p:cNvGraphicFramePr>
            <a:graphicFrameLocks noGrp="1"/>
          </p:cNvGraphicFramePr>
          <p:nvPr>
            <p:ph type="tbl" idx="1"/>
          </p:nvPr>
        </p:nvGraphicFramePr>
        <p:xfrm>
          <a:off x="2090738" y="1752600"/>
          <a:ext cx="8001000" cy="4267200"/>
        </p:xfrm>
        <a:graphic>
          <a:graphicData uri="http://schemas.openxmlformats.org/drawingml/2006/table">
            <a:tbl>
              <a:tblPr/>
              <a:tblGrid>
                <a:gridCol w="246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3950"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Четыре «Р» продавца</a:t>
                      </a: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Четыре «С» покупателя</a:t>
                      </a: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95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Продукт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Нужды и потребности потребителя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Цена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Издержки клиента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Место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Удобство, Комфорт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3100"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Продвижение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69900" marR="0" lvl="0" indent="-469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Коммуникация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14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 по терминологии маркетинга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1228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118242" y="2762797"/>
            <a:ext cx="7772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4000" dirty="0"/>
              <a:t>Сегментация</a:t>
            </a:r>
            <a:endParaRPr lang="et-EE" altLang="et-EE" sz="4000" dirty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4000" dirty="0"/>
              <a:t>И поведение потребителей</a:t>
            </a:r>
            <a:br>
              <a:rPr lang="ru-RU" altLang="et-EE" sz="4000" dirty="0"/>
            </a:br>
            <a:endParaRPr lang="ru-RU" altLang="et-EE" sz="4000" dirty="0"/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4440238" y="4365625"/>
            <a:ext cx="5541962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ru-RU" altLang="et-EE" sz="2000"/>
              <a:t>Татьяна Мороз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r>
              <a:rPr lang="en-US" altLang="et-EE" sz="2000"/>
              <a:t> moroz.ee</a:t>
            </a:r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endParaRPr lang="ru-RU" altLang="et-EE" sz="2000"/>
          </a:p>
          <a:p>
            <a:pPr>
              <a:lnSpc>
                <a:spcPct val="90000"/>
              </a:lnSpc>
              <a:spcBef>
                <a:spcPts val="500"/>
              </a:spcBef>
              <a:buClrTx/>
            </a:pPr>
            <a:endParaRPr lang="ru-RU" altLang="et-EE" sz="2000"/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71" y="1820573"/>
            <a:ext cx="3797681" cy="447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313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 anchor="b">
            <a:normAutofit/>
          </a:bodyPr>
          <a:lstStyle/>
          <a:p>
            <a:pPr>
              <a:defRPr/>
            </a:pPr>
            <a:r>
              <a:rPr lang="ru-RU" sz="3800"/>
              <a:t>ТАТЬЯНА МОРОЗ</a:t>
            </a:r>
            <a:br>
              <a:rPr lang="ru-RU" sz="3800"/>
            </a:br>
            <a:r>
              <a:rPr lang="et-EE" sz="3800"/>
              <a:t>moroz.ee</a:t>
            </a:r>
            <a:r>
              <a:rPr lang="ru-RU" sz="3800"/>
              <a:t>    </a:t>
            </a:r>
            <a:r>
              <a:rPr lang="ru-RU" sz="2400"/>
              <a:t>тел. 5114714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sz="quarter" idx="4294967295"/>
          </p:nvPr>
        </p:nvSpPr>
        <p:spPr/>
        <p:txBody>
          <a:bodyPr/>
          <a:lstStyle/>
          <a:p>
            <a:pPr marL="273050" indent="-273050"/>
            <a:r>
              <a:rPr lang="ru-RU" sz="2400" dirty="0"/>
              <a:t>Образование: МГУ им М</a:t>
            </a:r>
            <a:r>
              <a:rPr lang="ru-RU" sz="2400" dirty="0" smtClean="0"/>
              <a:t>.</a:t>
            </a:r>
            <a:r>
              <a:rPr lang="et-EE" sz="2400" dirty="0" smtClean="0"/>
              <a:t> </a:t>
            </a:r>
            <a:r>
              <a:rPr lang="ru-RU" sz="2400" dirty="0" smtClean="0"/>
              <a:t>В.</a:t>
            </a:r>
            <a:r>
              <a:rPr lang="et-EE" sz="2400" dirty="0" smtClean="0"/>
              <a:t> </a:t>
            </a:r>
            <a:r>
              <a:rPr lang="ru-RU" sz="2400" dirty="0" smtClean="0"/>
              <a:t>Ломоносова</a:t>
            </a:r>
            <a:endParaRPr lang="ru-RU" sz="2400" dirty="0"/>
          </a:p>
          <a:p>
            <a:pPr marL="273050" indent="-273050"/>
            <a:r>
              <a:rPr lang="ru-RU" sz="2400" dirty="0"/>
              <a:t>Научная степень: магистр экономики</a:t>
            </a:r>
          </a:p>
          <a:p>
            <a:pPr marL="273050" indent="-273050"/>
            <a:r>
              <a:rPr lang="ru-RU" sz="2400" dirty="0"/>
              <a:t>Являюсь членом правления 2-х компаний</a:t>
            </a:r>
          </a:p>
          <a:p>
            <a:pPr marL="273050" indent="-273050"/>
            <a:r>
              <a:rPr lang="ru-RU" sz="2400" dirty="0"/>
              <a:t>Бизнес - </a:t>
            </a:r>
            <a:r>
              <a:rPr lang="ru-RU" sz="2400" dirty="0" err="1"/>
              <a:t>коуч</a:t>
            </a:r>
            <a:endParaRPr lang="ru-RU" sz="2400" dirty="0"/>
          </a:p>
          <a:p>
            <a:pPr marL="273050" indent="-273050"/>
            <a:r>
              <a:rPr lang="ru-RU" sz="2400" dirty="0"/>
              <a:t>Преподаватель ТМК</a:t>
            </a:r>
            <a:r>
              <a:rPr lang="ru-RU" sz="1800" dirty="0"/>
              <a:t>:</a:t>
            </a:r>
          </a:p>
          <a:p>
            <a:pPr marL="639763" lvl="1" indent="-273050"/>
            <a:r>
              <a:rPr lang="ru-RU" sz="1800" dirty="0"/>
              <a:t>Маркетинг </a:t>
            </a:r>
            <a:r>
              <a:rPr lang="ru-RU" sz="1800" dirty="0" smtClean="0"/>
              <a:t>(коммуникация, маркетинговые исследования, м. план, м. кампания… )</a:t>
            </a:r>
            <a:endParaRPr lang="ru-RU" sz="1800" dirty="0"/>
          </a:p>
          <a:p>
            <a:pPr marL="639763" lvl="1" indent="-273050"/>
            <a:r>
              <a:rPr lang="ru-RU" sz="1800" dirty="0"/>
              <a:t>Основы бизнеса и бизнес-планирование</a:t>
            </a:r>
          </a:p>
          <a:p>
            <a:pPr marL="639763" lvl="1" indent="-273050"/>
            <a:r>
              <a:rPr lang="ru-RU" sz="1800" dirty="0"/>
              <a:t>Реклама</a:t>
            </a:r>
          </a:p>
          <a:p>
            <a:pPr marL="639763" lvl="1" indent="-273050"/>
            <a:r>
              <a:rPr lang="ru-RU" sz="1800" dirty="0"/>
              <a:t>Управление проектом</a:t>
            </a:r>
          </a:p>
        </p:txBody>
      </p:sp>
      <p:pic>
        <p:nvPicPr>
          <p:cNvPr id="9220" name="Picture 2" descr="http://moroz.ee/wp-content/uploads/2010/12/ff5e4530f67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726" y="860425"/>
            <a:ext cx="16557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allinna Majanduskool Logo Vector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24" y="486221"/>
            <a:ext cx="2304604" cy="230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3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/>
          <p:cNvSpPr txBox="1">
            <a:spLocks noChangeArrowheads="1"/>
          </p:cNvSpPr>
          <p:nvPr/>
        </p:nvSpPr>
        <p:spPr bwMode="auto">
          <a:xfrm>
            <a:off x="2098675" y="271463"/>
            <a:ext cx="8001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Клиенто-ориентированность</a:t>
            </a:r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1916113"/>
            <a:ext cx="3598863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2276476"/>
            <a:ext cx="3398838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701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dirty="0" smtClean="0"/>
              <a:t>Цель- создать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dirty="0" smtClean="0"/>
              <a:t>Профиль </a:t>
            </a:r>
            <a:r>
              <a:rPr lang="ru-RU" altLang="et-EE" sz="3800" dirty="0"/>
              <a:t>идеального клиента</a:t>
            </a:r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 eaLnBrk="0" hangingPunct="0">
              <a:spcBef>
                <a:spcPts val="7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1pPr>
            <a:lvl2pPr eaLnBrk="0" hangingPunct="0">
              <a:spcBef>
                <a:spcPts val="65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2pPr>
            <a:lvl3pPr eaLnBrk="0" hangingPunct="0">
              <a:spcBef>
                <a:spcPts val="57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3pPr>
            <a:lvl4pPr eaLnBrk="0" hangingPunct="0"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4pPr>
            <a:lvl5pPr eaLnBrk="0" hangingPunct="0">
              <a:spcBef>
                <a:spcPts val="625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itchFamily="34" charset="0"/>
                <a:ea typeface="Microsoft YaHei" charset="-122"/>
              </a:defRPr>
            </a:lvl9pPr>
          </a:lstStyle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Реклама -  привлечение новых клиентов</a:t>
            </a:r>
          </a:p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Привлекать новых – мало, нужно привлекать правильных</a:t>
            </a:r>
          </a:p>
          <a:p>
            <a:pPr marL="0" indent="0" eaLnBrk="1" hangingPunct="1">
              <a:spcBef>
                <a:spcPts val="500"/>
              </a:spcBef>
              <a:buClr>
                <a:srgbClr val="CC0000"/>
              </a:buClr>
              <a:buSzPct val="100000"/>
              <a:defRPr/>
            </a:pPr>
            <a:r>
              <a:rPr lang="ru-RU" altLang="et-EE" sz="2000" dirty="0" smtClean="0"/>
              <a:t>Если грамотно произведена сегментация: </a:t>
            </a:r>
          </a:p>
          <a:p>
            <a:pPr marL="0" indent="0" eaLnBrk="1" hangingPunct="1">
              <a:spcBef>
                <a:spcPts val="500"/>
              </a:spcBef>
              <a:buClr>
                <a:srgbClr val="CC0000"/>
              </a:buClr>
              <a:buSzPct val="100000"/>
              <a:defRPr/>
            </a:pPr>
            <a:r>
              <a:rPr lang="ru-RU" altLang="et-EE" sz="2000" dirty="0" smtClean="0"/>
              <a:t>Клиенты  </a:t>
            </a:r>
            <a:r>
              <a:rPr lang="ru-RU" altLang="et-EE" sz="2000" dirty="0"/>
              <a:t>будут :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покупать, 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расхваливать, </a:t>
            </a:r>
          </a:p>
          <a:p>
            <a:pPr marL="457200" indent="-457200"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+mj-lt"/>
              <a:buAutoNum type="arabicPeriod"/>
              <a:defRPr/>
            </a:pPr>
            <a:r>
              <a:rPr lang="ru-RU" altLang="et-EE" sz="2000" dirty="0"/>
              <a:t>приведут новых клиентов</a:t>
            </a:r>
          </a:p>
          <a:p>
            <a:pPr eaLnBrk="1" hangingPunct="1">
              <a:spcBef>
                <a:spcPts val="500"/>
              </a:spcBef>
              <a:buClr>
                <a:srgbClr val="CC0000"/>
              </a:buClr>
              <a:buSzPct val="100000"/>
              <a:buFont typeface="Wingdings" pitchFamily="2" charset="2"/>
              <a:buChar char=""/>
              <a:defRPr/>
            </a:pPr>
            <a:r>
              <a:rPr lang="ru-RU" altLang="et-EE" sz="2000" dirty="0"/>
              <a:t>Требуются </a:t>
            </a:r>
            <a:r>
              <a:rPr lang="ru-RU" altLang="et-EE" sz="2000" b="1" dirty="0"/>
              <a:t>маркетинговые исследования </a:t>
            </a:r>
            <a:r>
              <a:rPr lang="ru-RU" altLang="et-EE" sz="2000" dirty="0"/>
              <a:t>с чётким профилем</a:t>
            </a:r>
          </a:p>
        </p:txBody>
      </p:sp>
    </p:spTree>
    <p:extLst>
      <p:ext uri="{BB962C8B-B14F-4D97-AF65-F5344CB8AC3E}">
        <p14:creationId xmlns:p14="http://schemas.microsoft.com/office/powerpoint/2010/main" val="1182068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Сегментация рынка</a:t>
            </a: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4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800"/>
              <a:t>Классификация групп потенциальных потребителей на основе различий в их нуждах, вкусах и/или поведении. 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3543301"/>
            <a:ext cx="83534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14376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Принцип Парето</a:t>
            </a:r>
          </a:p>
        </p:txBody>
      </p:sp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b="1"/>
              <a:t>20/80</a:t>
            </a:r>
            <a:r>
              <a:rPr lang="ru-RU" altLang="et-EE"/>
              <a:t>  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i="1"/>
              <a:t>«20 % усилий дают 80 % результата, а остальные 80 % усилий — лишь 20 % результата»</a:t>
            </a:r>
            <a:r>
              <a:rPr lang="ru-RU" altLang="et-EE"/>
              <a:t>.</a:t>
            </a:r>
          </a:p>
        </p:txBody>
      </p:sp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33375"/>
            <a:ext cx="14478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3943350"/>
            <a:ext cx="2881313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0761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Примеры принципа Парето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80% всего времени носится 20% имеющейся одежды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клиентов определяют 80% доходов компании (например, ресторанам основную прибыль приносят постоянные клиенты, которых, по статистике, в среднем 1/5 от общего числа);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сотрудников фирмы выполняют 80% работы (эти 20% руководство считает «ценными» и «незаменимыми»);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/>
              <a:t>20% исходных продуктов определяют 80% стоимости готового изделия.</a:t>
            </a:r>
          </a:p>
          <a:p>
            <a:pPr>
              <a:spcBef>
                <a:spcPts val="350"/>
              </a:spcBef>
              <a:buClr>
                <a:srgbClr val="CC0000"/>
              </a:buClr>
            </a:pPr>
            <a:endParaRPr lang="ru-RU" altLang="et-EE" sz="1400"/>
          </a:p>
        </p:txBody>
      </p:sp>
    </p:spTree>
    <p:extLst>
      <p:ext uri="{BB962C8B-B14F-4D97-AF65-F5344CB8AC3E}">
        <p14:creationId xmlns:p14="http://schemas.microsoft.com/office/powerpoint/2010/main" val="13268398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t-EE" altLang="et-EE" sz="3800" i="1"/>
              <a:t>Сегментирование рынка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2090738" y="1752601"/>
            <a:ext cx="800100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9900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et-EE" b="1"/>
              <a:t>Сегментация потребительского рынка</a:t>
            </a:r>
            <a:r>
              <a:rPr lang="ru-RU" altLang="et-EE"/>
              <a:t> может быть произведена по нескольким признакам: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географическому,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демографическому,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психографическому,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/>
              <a:t>социальному, </a:t>
            </a:r>
          </a:p>
          <a:p>
            <a:pPr eaLnBrk="1" hangingPunct="1">
              <a:buClrTx/>
              <a:buFontTx/>
              <a:buNone/>
            </a:pPr>
            <a:r>
              <a:rPr lang="ru-RU" altLang="et-EE"/>
              <a:t>при этом каждому из этих признаков присущи свои переменные.</a:t>
            </a:r>
          </a:p>
        </p:txBody>
      </p:sp>
    </p:spTree>
    <p:extLst>
      <p:ext uri="{BB962C8B-B14F-4D97-AF65-F5344CB8AC3E}">
        <p14:creationId xmlns:p14="http://schemas.microsoft.com/office/powerpoint/2010/main" val="2700349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 b="1"/>
              <a:t>Критерии сегментации</a:t>
            </a:r>
          </a:p>
        </p:txBody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dirty="0"/>
              <a:t>Сегментация не является чем-то произвольным. Она осуществляется в соответствии с определенными классификационными критериями и признаками (принципами).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Критерий </a:t>
            </a:r>
            <a:r>
              <a:rPr lang="ru-RU" altLang="et-EE" sz="1700" b="1" dirty="0" smtClean="0"/>
              <a:t>  - признак, </a:t>
            </a:r>
            <a:r>
              <a:rPr lang="ru-RU" altLang="et-EE" sz="1700" b="1" dirty="0"/>
              <a:t>на основании которого производится оценка, определение или классификация чего-либо (в нашем случае рынка).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Признак - способ выделения данного сегмента рынка. </a:t>
            </a:r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</a:pPr>
            <a:endParaRPr lang="ru-RU" altLang="et-EE" sz="1700" b="1" dirty="0"/>
          </a:p>
          <a:p>
            <a:pPr>
              <a:lnSpc>
                <a:spcPct val="80000"/>
              </a:lnSpc>
              <a:spcBef>
                <a:spcPts val="4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700" b="1" dirty="0"/>
              <a:t>Критерии различаются в зависимости от назначения товаров (потребительские и производственного назначения) и позволяют в итоге получить ответы на вопросы "Кто?", "Как?" и "Почему?" покупает продукцию предприятия.</a:t>
            </a:r>
            <a:r>
              <a:rPr lang="ru-RU" altLang="et-EE" sz="1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2959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6" y="404813"/>
            <a:ext cx="9051925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7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30214"/>
            <a:ext cx="6192838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167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2354264" y="317500"/>
            <a:ext cx="7559675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2100" b="1"/>
              <a:t>Географическая сегментация рынка</a:t>
            </a: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2090738" y="1779588"/>
            <a:ext cx="8001000" cy="424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административное деление территории,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место проживания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плотность населения, проходимость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численность населения для городских образований, </a:t>
            </a:r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климат и т.д. </a:t>
            </a:r>
          </a:p>
          <a:p>
            <a:pPr>
              <a:spcBef>
                <a:spcPts val="525"/>
              </a:spcBef>
              <a:buClr>
                <a:srgbClr val="CC0000"/>
              </a:buClr>
            </a:pPr>
            <a:endParaRPr lang="ru-RU" altLang="et-EE" sz="2100" b="1"/>
          </a:p>
          <a:p>
            <a:pPr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2100" b="1"/>
              <a:t>При этом предполагают, что потребители этих территорий обладают одинаковыми или схожими потребительскими предпочтениями.</a:t>
            </a:r>
          </a:p>
        </p:txBody>
      </p:sp>
    </p:spTree>
    <p:extLst>
      <p:ext uri="{BB962C8B-B14F-4D97-AF65-F5344CB8AC3E}">
        <p14:creationId xmlns:p14="http://schemas.microsoft.com/office/powerpoint/2010/main" val="1373658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mtClean="0"/>
              <a:t>Данные о курсе</a:t>
            </a:r>
            <a:endParaRPr lang="et-EE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t-EE" altLang="en-US" sz="2600" b="1" dirty="0"/>
              <a:t>Aine nimetus: </a:t>
            </a:r>
            <a:r>
              <a:rPr lang="et-EE" altLang="en-US" sz="2600" b="1" dirty="0" smtClean="0"/>
              <a:t>Turunduse</a:t>
            </a:r>
            <a:r>
              <a:rPr lang="ru-RU" altLang="en-US" sz="2600" b="1" dirty="0" smtClean="0"/>
              <a:t> </a:t>
            </a:r>
            <a:r>
              <a:rPr lang="et-EE" altLang="en-US" sz="2600" b="1" dirty="0" smtClean="0"/>
              <a:t>baaskoolitus väikeettevõtjale</a:t>
            </a:r>
            <a:endParaRPr lang="ru-RU" altLang="en-US" sz="2600" b="1" dirty="0"/>
          </a:p>
          <a:p>
            <a:pPr eaLnBrk="1" hangingPunct="1"/>
            <a:r>
              <a:rPr lang="et-EE" altLang="en-US" sz="2600" b="1" dirty="0"/>
              <a:t>Õpetaja: Tatjana Moroz </a:t>
            </a:r>
          </a:p>
          <a:p>
            <a:pPr eaLnBrk="1" hangingPunct="1"/>
            <a:r>
              <a:rPr lang="et-EE" altLang="en-US" sz="2600" b="1" dirty="0" smtClean="0"/>
              <a:t>Maht </a:t>
            </a:r>
            <a:r>
              <a:rPr lang="et-EE" altLang="en-US" sz="2600" b="1" dirty="0"/>
              <a:t>tundides: </a:t>
            </a:r>
            <a:r>
              <a:rPr lang="et-EE" altLang="en-US" sz="2600" b="1" dirty="0" smtClean="0"/>
              <a:t>100 </a:t>
            </a:r>
            <a:r>
              <a:rPr lang="et-EE" altLang="en-US" sz="2600" b="1" dirty="0"/>
              <a:t>t</a:t>
            </a:r>
            <a:r>
              <a:rPr lang="et-EE" altLang="en-US" sz="2600" b="1" dirty="0" smtClean="0"/>
              <a:t>., sh kontaktõpe 60 tundi</a:t>
            </a:r>
            <a:endParaRPr lang="ru-RU" altLang="en-US" sz="2600" b="1" dirty="0" smtClean="0"/>
          </a:p>
          <a:p>
            <a:r>
              <a:rPr lang="et-EE" altLang="en-US" sz="2600" b="1" dirty="0" smtClean="0"/>
              <a:t>Toimumise aeg: </a:t>
            </a:r>
            <a:r>
              <a:rPr lang="et-EE" altLang="en-US" sz="2600" b="1" dirty="0" smtClean="0"/>
              <a:t>28/08-10/12/2018</a:t>
            </a:r>
          </a:p>
          <a:p>
            <a:endParaRPr lang="et-EE" altLang="en-US" sz="2600" b="1" dirty="0"/>
          </a:p>
          <a:p>
            <a:pPr eaLnBrk="1" hangingPunct="1"/>
            <a:r>
              <a:rPr lang="et-EE" altLang="en-US" sz="2600" b="1" dirty="0"/>
              <a:t>Hindamisviis</a:t>
            </a:r>
            <a:r>
              <a:rPr lang="et-EE" altLang="en-US" sz="2600" dirty="0"/>
              <a:t>: </a:t>
            </a:r>
            <a:r>
              <a:rPr lang="et-EE" altLang="en-US" sz="2600" dirty="0" smtClean="0"/>
              <a:t>arvestus</a:t>
            </a:r>
            <a:endParaRPr lang="ru-RU" altLang="en-US" sz="2600" dirty="0" smtClean="0"/>
          </a:p>
          <a:p>
            <a:pPr eaLnBrk="1" hangingPunct="1"/>
            <a:endParaRPr lang="ru-RU" altLang="en-US" sz="2600" dirty="0"/>
          </a:p>
          <a:p>
            <a:pPr eaLnBrk="1" hangingPunct="1"/>
            <a:endParaRPr lang="ru-RU" altLang="en-US" sz="2600" dirty="0" smtClean="0"/>
          </a:p>
          <a:p>
            <a:pPr eaLnBrk="1" hangingPunct="1"/>
            <a:r>
              <a:rPr lang="ru-RU" altLang="en-US" sz="2600" dirty="0" smtClean="0"/>
              <a:t>Когда в последний раз учились?</a:t>
            </a:r>
            <a:endParaRPr lang="et-EE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6452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 b="1"/>
              <a:t>Демографические </a:t>
            </a:r>
            <a:r>
              <a:rPr lang="ru-RU" altLang="et-EE" sz="3400"/>
              <a:t>признаки сегментации</a:t>
            </a:r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Возраст </a:t>
            </a:r>
            <a:endParaRPr lang="ru-RU" altLang="et-EE" dirty="0"/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Пол 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Размер семьи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Этапы жизненного цикла </a:t>
            </a:r>
            <a:r>
              <a:rPr lang="ru-RU" altLang="et-EE" dirty="0" smtClean="0"/>
              <a:t>семьи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Национальность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 smtClean="0"/>
              <a:t>Вероисповедание</a:t>
            </a:r>
          </a:p>
          <a:p>
            <a:pPr marL="0" indent="0" eaLnBrk="1" hangingPunct="1">
              <a:buClr>
                <a:srgbClr val="CC0000"/>
              </a:buClr>
            </a:pPr>
            <a:endParaRPr lang="ru-RU" altLang="et-EE" dirty="0"/>
          </a:p>
        </p:txBody>
      </p:sp>
      <p:sp>
        <p:nvSpPr>
          <p:cNvPr id="2" name="Rectangle 1"/>
          <p:cNvSpPr/>
          <p:nvPr/>
        </p:nvSpPr>
        <p:spPr>
          <a:xfrm>
            <a:off x="2766404" y="5650468"/>
            <a:ext cx="4931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/>
              <a:t>https://www.youtube.com/watch?v=K2G4sQetqFg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995899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Как? Только на основе фактических статистических данных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23951" y="1752600"/>
            <a:ext cx="10668000" cy="4267200"/>
          </a:xfrm>
        </p:spPr>
      </p:sp>
      <p:sp>
        <p:nvSpPr>
          <p:cNvPr id="4" name="Rectangle 3"/>
          <p:cNvSpPr/>
          <p:nvPr/>
        </p:nvSpPr>
        <p:spPr>
          <a:xfrm>
            <a:off x="913298" y="1267381"/>
            <a:ext cx="4955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dirty="0" smtClean="0"/>
              <a:t>http://www.tallinn.ee/rus/Godovoj-otchet-Tallinna</a:t>
            </a:r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73" y="1636713"/>
            <a:ext cx="8696427" cy="48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"/>
          <p:cNvSpPr txBox="1">
            <a:spLocks noChangeArrowheads="1"/>
          </p:cNvSpPr>
          <p:nvPr/>
        </p:nvSpPr>
        <p:spPr bwMode="auto">
          <a:xfrm>
            <a:off x="2098675" y="217488"/>
            <a:ext cx="800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765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88914"/>
            <a:ext cx="7272337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76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2969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60350"/>
            <a:ext cx="7993063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06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0"/>
            <a:ext cx="58293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770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Социальная сегментация</a:t>
            </a:r>
            <a:br>
              <a:rPr lang="ru-RU" dirty="0" smtClean="0"/>
            </a:br>
            <a:r>
              <a:rPr lang="ru-RU" dirty="0" smtClean="0"/>
              <a:t>Географическая сегментация</a:t>
            </a: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3504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Психологическая и мотивационная  сегментация</a:t>
            </a:r>
            <a:endParaRPr lang="et-EE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</p:sp>
    </p:spTree>
    <p:extLst>
      <p:ext uri="{BB962C8B-B14F-4D97-AF65-F5344CB8AC3E}">
        <p14:creationId xmlns:p14="http://schemas.microsoft.com/office/powerpoint/2010/main" val="263166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/>
          <p:cNvSpPr txBox="1">
            <a:spLocks noChangeArrowheads="1"/>
          </p:cNvSpPr>
          <p:nvPr/>
        </p:nvSpPr>
        <p:spPr bwMode="auto">
          <a:xfrm>
            <a:off x="360363" y="23241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 dirty="0"/>
              <a:t>Пирамида</a:t>
            </a:r>
            <a:br>
              <a:rPr lang="ru-RU" altLang="et-EE" sz="3400" dirty="0"/>
            </a:br>
            <a:r>
              <a:rPr lang="ru-RU" altLang="et-EE" sz="3400" dirty="0" smtClean="0"/>
              <a:t>А. </a:t>
            </a:r>
            <a:r>
              <a:rPr lang="ru-RU" altLang="et-EE" sz="3400" dirty="0" err="1" smtClean="0"/>
              <a:t>Маслоу</a:t>
            </a:r>
            <a:endParaRPr lang="ru-RU" altLang="et-EE" sz="3400" dirty="0"/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422275"/>
            <a:ext cx="6775450" cy="559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353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sp>
        <p:nvSpPr>
          <p:cNvPr id="3686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265114"/>
            <a:ext cx="8137525" cy="655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7015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88913"/>
            <a:ext cx="3810000" cy="60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836613"/>
            <a:ext cx="5022850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54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Общая информация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9367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t-EE" dirty="0" smtClean="0"/>
              <a:t>Avaldus –</a:t>
            </a:r>
            <a:r>
              <a:rPr lang="ru-RU" dirty="0" smtClean="0"/>
              <a:t> подписать, вернуть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80% посещения, подписи,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Итог: презентация своего проекта</a:t>
            </a:r>
          </a:p>
          <a:p>
            <a:r>
              <a:rPr lang="ru-RU" dirty="0" smtClean="0"/>
              <a:t>Время и перерыв</a:t>
            </a:r>
          </a:p>
          <a:p>
            <a:r>
              <a:rPr lang="ru-RU" dirty="0" smtClean="0"/>
              <a:t>Парковка, гардероб ,туалет</a:t>
            </a:r>
          </a:p>
          <a:p>
            <a:r>
              <a:rPr lang="ru-RU" dirty="0" smtClean="0"/>
              <a:t>Материалы</a:t>
            </a:r>
          </a:p>
          <a:p>
            <a:r>
              <a:rPr lang="ru-RU" dirty="0" smtClean="0"/>
              <a:t>Возможности питания</a:t>
            </a:r>
          </a:p>
          <a:p>
            <a:r>
              <a:rPr lang="ru-RU" dirty="0" smtClean="0"/>
              <a:t>Телефоны – выключить!</a:t>
            </a:r>
          </a:p>
          <a:p>
            <a:r>
              <a:rPr lang="et-EE" dirty="0" smtClean="0"/>
              <a:t>FB</a:t>
            </a:r>
            <a:r>
              <a:rPr lang="ru-RU" dirty="0" smtClean="0"/>
              <a:t> группа</a:t>
            </a:r>
          </a:p>
          <a:p>
            <a:r>
              <a:rPr lang="ru-RU" dirty="0" smtClean="0"/>
              <a:t>Вопросы – сразу!</a:t>
            </a:r>
          </a:p>
          <a:p>
            <a:r>
              <a:rPr lang="ru-RU" dirty="0" smtClean="0"/>
              <a:t>Мысли – в свой блокнот!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8311" y="1240221"/>
            <a:ext cx="4525489" cy="37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87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З.Фрейд</a:t>
            </a: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t-EE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689" y="260350"/>
            <a:ext cx="2312987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1628776"/>
            <a:ext cx="5867400" cy="424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1587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404813"/>
            <a:ext cx="4724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79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12192000" cy="728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1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400"/>
              <a:t>Выбор эффективного сегмента</a:t>
            </a:r>
            <a:r>
              <a:rPr lang="et-EE" altLang="et-EE" sz="3400"/>
              <a:t>: </a:t>
            </a: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1. Потенциальная емкость сегмента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2. Доступность сегмента.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3. Устойчивость сегмента.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4. Прибыльность.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5. Уровень конкуренции.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6. Защищенность от конкуренции.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7. Рекламные возможности фирмы в сегменте.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8. Возможности сервиса в сегменте, </a:t>
            </a:r>
            <a:r>
              <a:rPr lang="ru-RU" altLang="et-EE" sz="2100"/>
              <a:t> удержание клиента</a:t>
            </a:r>
            <a:r>
              <a:rPr lang="et-EE" altLang="et-EE" sz="2100"/>
              <a:t>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9. Зависимость сегмента от ограничивающих товаров и услуг. </a:t>
            </a:r>
          </a:p>
          <a:p>
            <a:pPr>
              <a:lnSpc>
                <a:spcPct val="90000"/>
              </a:lnSpc>
              <a:spcBef>
                <a:spcPts val="525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et-EE" altLang="et-EE" sz="2100"/>
              <a:t>10. Технологические трудности работы в сегменте. </a:t>
            </a:r>
          </a:p>
        </p:txBody>
      </p:sp>
    </p:spTree>
    <p:extLst>
      <p:ext uri="{BB962C8B-B14F-4D97-AF65-F5344CB8AC3E}">
        <p14:creationId xmlns:p14="http://schemas.microsoft.com/office/powerpoint/2010/main" val="1769277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Анкета Клиента</a:t>
            </a: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2090738" y="1752600"/>
            <a:ext cx="8001000" cy="491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350"/>
              </a:spcBef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sz="1400" dirty="0"/>
              <a:t>Фамилия, Должность, Адрес, телефон, Веб-страница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Пол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Возраст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Уровень доходов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Семейное положение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Количество детей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Образование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Должность</a:t>
            </a:r>
          </a:p>
          <a:p>
            <a:pPr>
              <a:spcBef>
                <a:spcPts val="350"/>
              </a:spcBef>
              <a:buClr>
                <a:srgbClr val="CC0000"/>
              </a:buClr>
              <a:buFont typeface="Verdana" panose="020B0604030504040204" pitchFamily="34" charset="0"/>
              <a:buAutoNum type="arabicPeriod"/>
            </a:pPr>
            <a:r>
              <a:rPr lang="ru-RU" altLang="et-EE" sz="1400" dirty="0"/>
              <a:t>Географический сегмент рынка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/>
              <a:t>Роли в принятии решения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9. Кто принимает окончательное решение о покупки товара/услуги?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10. Кто влияет на решение о покупке?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dirty="0"/>
              <a:t>11. Кто является конечным потребителем товара/услуги</a:t>
            </a:r>
            <a:r>
              <a:rPr lang="ru-RU" altLang="et-EE" sz="1400" dirty="0" smtClean="0"/>
              <a:t>?</a:t>
            </a:r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err="1" smtClean="0"/>
              <a:t>Психография</a:t>
            </a:r>
            <a:endParaRPr lang="ru-RU" altLang="et-EE" sz="1400" b="1" dirty="0" smtClean="0"/>
          </a:p>
          <a:p>
            <a:pPr>
              <a:spcBef>
                <a:spcPts val="350"/>
              </a:spcBef>
              <a:buClrTx/>
            </a:pPr>
            <a:endParaRPr lang="ru-RU" altLang="et-EE" sz="1400" b="1" dirty="0" smtClean="0"/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smtClean="0"/>
              <a:t>13 Мотив покупки</a:t>
            </a:r>
          </a:p>
          <a:p>
            <a:pPr>
              <a:spcBef>
                <a:spcPts val="350"/>
              </a:spcBef>
              <a:buClrTx/>
            </a:pPr>
            <a:r>
              <a:rPr lang="ru-RU" altLang="et-EE" sz="1400" b="1" dirty="0" smtClean="0"/>
              <a:t>15. Искомое ценностное предложение</a:t>
            </a:r>
          </a:p>
          <a:p>
            <a:pPr>
              <a:spcBef>
                <a:spcPts val="350"/>
              </a:spcBef>
              <a:buClrTx/>
            </a:pPr>
            <a:endParaRPr lang="ru-RU" altLang="et-EE" sz="1400" b="1" dirty="0"/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  <a:p>
            <a:pPr>
              <a:spcBef>
                <a:spcPts val="350"/>
              </a:spcBef>
              <a:buClrTx/>
            </a:pPr>
            <a:endParaRPr lang="ru-RU" altLang="et-EE" sz="1400" dirty="0"/>
          </a:p>
        </p:txBody>
      </p:sp>
    </p:spTree>
    <p:extLst>
      <p:ext uri="{BB962C8B-B14F-4D97-AF65-F5344CB8AC3E}">
        <p14:creationId xmlns:p14="http://schemas.microsoft.com/office/powerpoint/2010/main" val="473994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1"/>
          <p:cNvSpPr txBox="1">
            <a:spLocks noChangeArrowheads="1"/>
          </p:cNvSpPr>
          <p:nvPr/>
        </p:nvSpPr>
        <p:spPr bwMode="auto">
          <a:xfrm>
            <a:off x="2098675" y="304801"/>
            <a:ext cx="80010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et-EE" sz="3800"/>
              <a:t>Задание:</a:t>
            </a:r>
          </a:p>
        </p:txBody>
      </p:sp>
      <p:sp>
        <p:nvSpPr>
          <p:cNvPr id="58371" name="Text Box 2"/>
          <p:cNvSpPr txBox="1">
            <a:spLocks noChangeArrowheads="1"/>
          </p:cNvSpPr>
          <p:nvPr/>
        </p:nvSpPr>
        <p:spPr bwMode="auto">
          <a:xfrm>
            <a:off x="2090738" y="1752601"/>
            <a:ext cx="8001000" cy="484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468313" indent="-468313">
              <a:spcBef>
                <a:spcPts val="7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6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3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6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6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rgbClr val="000000"/>
                </a:solidFill>
                <a:latin typeface="Verdan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Мой идеальный клиент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___________________________________________________________________________________________________________________________________________________________________________________</a:t>
            </a:r>
          </a:p>
          <a:p>
            <a:pPr eaLnBrk="1" hangingPunct="1">
              <a:buClr>
                <a:srgbClr val="CC0000"/>
              </a:buClr>
              <a:buFont typeface="Wingdings" panose="05000000000000000000" pitchFamily="2" charset="2"/>
              <a:buChar char=""/>
            </a:pPr>
            <a:r>
              <a:rPr lang="ru-RU" altLang="et-EE" dirty="0"/>
              <a:t>Знаете что делаете? </a:t>
            </a:r>
          </a:p>
        </p:txBody>
      </p:sp>
    </p:spTree>
    <p:extLst>
      <p:ext uri="{BB962C8B-B14F-4D97-AF65-F5344CB8AC3E}">
        <p14:creationId xmlns:p14="http://schemas.microsoft.com/office/powerpoint/2010/main" val="3056258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просы</a:t>
            </a:r>
            <a:r>
              <a:rPr lang="et-EE" dirty="0" smtClean="0"/>
              <a:t/>
            </a:r>
            <a:br>
              <a:rPr lang="et-EE" dirty="0" smtClean="0"/>
            </a:b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Маркетинговое исследование</a:t>
            </a:r>
          </a:p>
          <a:p>
            <a:r>
              <a:rPr lang="ru-RU" dirty="0" smtClean="0"/>
              <a:t>Татьяна Мороз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129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Опросы – ключ к успеху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– ВЫЯСНИТЬ, Что люди:</a:t>
            </a:r>
          </a:p>
          <a:p>
            <a:endParaRPr lang="ru-RU" dirty="0"/>
          </a:p>
          <a:p>
            <a:r>
              <a:rPr lang="ru-RU" dirty="0" smtClean="0"/>
              <a:t>ХОТЯТ</a:t>
            </a:r>
          </a:p>
          <a:p>
            <a:r>
              <a:rPr lang="ru-RU" dirty="0" smtClean="0"/>
              <a:t>ПРИМУТ</a:t>
            </a:r>
          </a:p>
          <a:p>
            <a:r>
              <a:rPr lang="ru-RU" dirty="0" smtClean="0"/>
              <a:t>ПОВЕРЯТ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Использовать данные опросов (не свои умозаключения!!!)</a:t>
            </a:r>
            <a:endParaRPr lang="et-E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5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Продвижение без опроса – действие </a:t>
            </a:r>
            <a:r>
              <a:rPr lang="et-EE" dirty="0" smtClean="0">
                <a:solidFill>
                  <a:srgbClr val="FF0000"/>
                </a:solidFill>
              </a:rPr>
              <a:t>B</a:t>
            </a:r>
            <a:r>
              <a:rPr lang="ru-RU" dirty="0" smtClean="0">
                <a:solidFill>
                  <a:srgbClr val="FF0000"/>
                </a:solidFill>
              </a:rPr>
              <a:t>СЛЕПУЮ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Инвойсы</a:t>
            </a:r>
          </a:p>
          <a:p>
            <a:r>
              <a:rPr lang="ru-RU" dirty="0" smtClean="0"/>
              <a:t>Истории успеха</a:t>
            </a:r>
          </a:p>
          <a:p>
            <a:r>
              <a:rPr lang="ru-RU" dirty="0" smtClean="0"/>
              <a:t>Успешная реклама в прошлом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Опрашивать – только  -   ЦА!!!!!!!</a:t>
            </a:r>
            <a:endParaRPr lang="et-E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АРО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498" y="2133600"/>
            <a:ext cx="5202620" cy="3777622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Цель </a:t>
            </a:r>
            <a:r>
              <a:rPr lang="ru-RU" dirty="0"/>
              <a:t>общения </a:t>
            </a:r>
            <a:r>
              <a:rPr lang="ru-RU" dirty="0" smtClean="0"/>
              <a:t>(обмен </a:t>
            </a:r>
            <a:r>
              <a:rPr lang="ru-RU" dirty="0"/>
              <a:t>сообщениями, идеями, </a:t>
            </a:r>
            <a:r>
              <a:rPr lang="ru-RU" dirty="0" smtClean="0"/>
              <a:t>чувствами)  </a:t>
            </a:r>
            <a:r>
              <a:rPr lang="ru-RU" dirty="0"/>
              <a:t>– </a:t>
            </a:r>
            <a:endParaRPr lang="ru-RU" dirty="0" smtClean="0"/>
          </a:p>
          <a:p>
            <a:r>
              <a:rPr lang="ru-RU" dirty="0" smtClean="0"/>
              <a:t>1) воспроизведение – создание точной копии</a:t>
            </a:r>
          </a:p>
          <a:p>
            <a:r>
              <a:rPr lang="ru-RU" dirty="0"/>
              <a:t>2) понимание - </a:t>
            </a:r>
            <a:r>
              <a:rPr lang="ru-RU" dirty="0" smtClean="0"/>
              <a:t>усвоение знания, постижение смысла </a:t>
            </a:r>
            <a:r>
              <a:rPr lang="ru-RU" dirty="0"/>
              <a:t>и значения события, факта, содержания воздействия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Реальность – согласие</a:t>
            </a:r>
          </a:p>
          <a:p>
            <a:r>
              <a:rPr lang="ru-RU" dirty="0" err="1" smtClean="0"/>
              <a:t>Аффинитити</a:t>
            </a:r>
            <a:r>
              <a:rPr lang="ru-RU" dirty="0" smtClean="0"/>
              <a:t> ( сродство) – любовь, </a:t>
            </a:r>
            <a:r>
              <a:rPr lang="ru-RU" dirty="0" err="1" smtClean="0"/>
              <a:t>расположениие</a:t>
            </a:r>
            <a:r>
              <a:rPr lang="ru-RU" dirty="0" smtClean="0"/>
              <a:t> к кому-то.</a:t>
            </a:r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53" y="676662"/>
            <a:ext cx="5307396" cy="577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9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524000" y="304801"/>
            <a:ext cx="4140200" cy="1216025"/>
          </a:xfrm>
        </p:spPr>
        <p:txBody>
          <a:bodyPr/>
          <a:lstStyle/>
          <a:p>
            <a:pPr eaLnBrk="1" hangingPunct="1"/>
            <a:r>
              <a:rPr lang="ru-RU" altLang="et-EE" smtClean="0"/>
              <a:t>Познакомимся!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sz="quarter" idx="1"/>
          </p:nvPr>
        </p:nvSpPr>
        <p:spPr>
          <a:xfrm>
            <a:off x="1981201" y="1600201"/>
            <a:ext cx="3827463" cy="4873625"/>
          </a:xfrm>
        </p:spPr>
        <p:txBody>
          <a:bodyPr/>
          <a:lstStyle/>
          <a:p>
            <a:pPr marL="0" indent="0">
              <a:buNone/>
            </a:pPr>
            <a:r>
              <a:rPr lang="ru-RU" altLang="et-EE" dirty="0" smtClean="0"/>
              <a:t>Листок </a:t>
            </a:r>
            <a:r>
              <a:rPr lang="ru-RU" altLang="et-EE" dirty="0" smtClean="0"/>
              <a:t>сложит</a:t>
            </a:r>
            <a:r>
              <a:rPr lang="et-EE" altLang="et-EE" dirty="0" smtClean="0"/>
              <a:t>e</a:t>
            </a:r>
            <a:r>
              <a:rPr lang="ru-RU" altLang="et-EE" dirty="0" smtClean="0"/>
              <a:t> </a:t>
            </a:r>
            <a:r>
              <a:rPr lang="ru-RU" altLang="et-EE" dirty="0" smtClean="0"/>
              <a:t>треугольником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Имя, фамилия и чуть-чуть про себя</a:t>
            </a:r>
            <a:r>
              <a:rPr lang="et-EE" altLang="et-EE" dirty="0" smtClean="0"/>
              <a:t>, </a:t>
            </a:r>
            <a:r>
              <a:rPr lang="ru-RU" altLang="et-EE" dirty="0" smtClean="0"/>
              <a:t>свой проект и свой уровень в маркетинге.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Почему записались на курс?</a:t>
            </a:r>
          </a:p>
          <a:p>
            <a:pPr marL="457200" indent="-457200">
              <a:buFont typeface="Century Schoolbook" panose="02040604050505020304" pitchFamily="18" charset="0"/>
              <a:buAutoNum type="arabicPeriod"/>
            </a:pPr>
            <a:r>
              <a:rPr lang="ru-RU" altLang="et-EE" dirty="0" smtClean="0"/>
              <a:t>Что ожидаете</a:t>
            </a:r>
            <a:r>
              <a:rPr lang="ru-RU" altLang="et-EE" dirty="0" smtClean="0"/>
              <a:t>?</a:t>
            </a:r>
            <a:r>
              <a:rPr lang="et-EE" altLang="et-EE" dirty="0" smtClean="0"/>
              <a:t> </a:t>
            </a:r>
            <a:r>
              <a:rPr lang="ru-RU" altLang="et-EE" dirty="0" smtClean="0"/>
              <a:t>Что хотите узнать?</a:t>
            </a:r>
            <a:endParaRPr lang="ru-RU" altLang="et-EE" dirty="0" smtClean="0"/>
          </a:p>
        </p:txBody>
      </p:sp>
      <p:pic>
        <p:nvPicPr>
          <p:cNvPr id="51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4" y="1916114"/>
            <a:ext cx="565308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97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821" y="162524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Треугольник АРО и шкала тонов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288" y="1902807"/>
            <a:ext cx="8915400" cy="3777622"/>
          </a:xfrm>
        </p:spPr>
        <p:txBody>
          <a:bodyPr/>
          <a:lstStyle/>
          <a:p>
            <a:r>
              <a:rPr lang="ru-RU" dirty="0" smtClean="0"/>
              <a:t>Хронический тон</a:t>
            </a:r>
          </a:p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660" y="802969"/>
            <a:ext cx="8047257" cy="59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3683000"/>
            <a:ext cx="4154424" cy="294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75" y="1825625"/>
            <a:ext cx="3295650" cy="1962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599" y="4116200"/>
            <a:ext cx="3221101" cy="2286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87" y="177800"/>
            <a:ext cx="2790825" cy="163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0599" y="2022475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5573" y="4226323"/>
            <a:ext cx="2784353" cy="20855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7237" y="198287"/>
            <a:ext cx="3469418" cy="1734709"/>
          </a:xfrm>
          <a:prstGeom prst="rect">
            <a:avLst/>
          </a:prstGeom>
        </p:spPr>
      </p:pic>
      <p:pic>
        <p:nvPicPr>
          <p:cNvPr id="1026" name="Picture 2" descr="Картинки по запросу скука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049" y="1944793"/>
            <a:ext cx="3141662" cy="22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8593" y="-8052"/>
            <a:ext cx="3609118" cy="20707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0203" y="3557374"/>
            <a:ext cx="1906691" cy="2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010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Сообщение и кнопка</a:t>
            </a:r>
            <a:endParaRPr lang="et-EE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Сообщение – информация, мысль, которую хотим донести до аудитории</a:t>
            </a:r>
          </a:p>
          <a:p>
            <a:r>
              <a:rPr lang="ru-RU" dirty="0" smtClean="0"/>
              <a:t>Кнопка – средство, что бы получить согласие публики выслушать сообщение (смазка, которая доносит сообщение).</a:t>
            </a:r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Цель Рекламного ( </a:t>
            </a:r>
            <a:r>
              <a:rPr lang="et-EE" dirty="0" smtClean="0"/>
              <a:t>PR</a:t>
            </a:r>
            <a:r>
              <a:rPr lang="ru-RU" dirty="0" smtClean="0"/>
              <a:t>) сообщения: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Получить согласие</a:t>
            </a:r>
          </a:p>
          <a:p>
            <a:pPr>
              <a:buFont typeface="+mj-lt"/>
              <a:buAutoNum type="arabicPeriod"/>
            </a:pPr>
            <a:r>
              <a:rPr lang="ru-RU" dirty="0" smtClean="0"/>
              <a:t>Вызвать отклик</a:t>
            </a:r>
          </a:p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ТАКАЯ ПОСЛЕДОВАТЕЛЬНОСТЬ!!!!!!!!!!</a:t>
            </a:r>
            <a:endParaRPr lang="et-EE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46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52" y="151145"/>
            <a:ext cx="8911687" cy="1280890"/>
          </a:xfrm>
        </p:spPr>
        <p:txBody>
          <a:bodyPr/>
          <a:lstStyle/>
          <a:p>
            <a:r>
              <a:rPr lang="ru-RU" dirty="0" smtClean="0"/>
              <a:t>Опросы. О чем спрашивать?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856" y="791590"/>
            <a:ext cx="7620000" cy="571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270" y="2496189"/>
            <a:ext cx="32047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«существовать», «являться»</a:t>
            </a:r>
            <a:endParaRPr lang="et-EE" dirty="0"/>
          </a:p>
        </p:txBody>
      </p:sp>
      <p:sp>
        <p:nvSpPr>
          <p:cNvPr id="6" name="Rectangle 5"/>
          <p:cNvSpPr/>
          <p:nvPr/>
        </p:nvSpPr>
        <p:spPr>
          <a:xfrm>
            <a:off x="0" y="5904479"/>
            <a:ext cx="5439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владеть чем-либо на правах собственности </a:t>
            </a:r>
            <a:endParaRPr lang="et-EE" dirty="0"/>
          </a:p>
        </p:txBody>
      </p:sp>
      <p:sp>
        <p:nvSpPr>
          <p:cNvPr id="7" name="Rectangle 6"/>
          <p:cNvSpPr/>
          <p:nvPr/>
        </p:nvSpPr>
        <p:spPr>
          <a:xfrm>
            <a:off x="26739" y="6243455"/>
            <a:ext cx="4224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обладать каким-либо свойством, 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494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 помощью рекламы и </a:t>
            </a:r>
            <a:r>
              <a:rPr lang="et-EE" dirty="0" smtClean="0"/>
              <a:t>PR</a:t>
            </a:r>
            <a:r>
              <a:rPr lang="ru-RU" dirty="0" smtClean="0"/>
              <a:t> – изменяем эмоции и реакции человека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Что бы контролировать ЦА – общение на </a:t>
            </a:r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0,5 тона выше</a:t>
            </a:r>
          </a:p>
          <a:p>
            <a:endParaRPr lang="ru-RU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Опрос ВСЕГДА должен затрагивать эмоции человека, что бы определить где он находится по </a:t>
            </a:r>
            <a:r>
              <a:rPr lang="ru-RU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шкале тонов.</a:t>
            </a:r>
          </a:p>
          <a:p>
            <a:endParaRPr lang="et-EE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81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Практикум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5232742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81200" y="3473451"/>
            <a:ext cx="8229600" cy="2652713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5FB03734-21F9-446C-B4F8-2636FEEAF598}" type="slidenum">
              <a:rPr lang="ru-RU" altLang="et-EE" smtClean="0"/>
              <a:pPr/>
              <a:t>57</a:t>
            </a:fld>
            <a:endParaRPr lang="ru-RU" altLang="et-EE" smtClean="0"/>
          </a:p>
        </p:txBody>
      </p:sp>
      <p:pic>
        <p:nvPicPr>
          <p:cNvPr id="717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476250"/>
            <a:ext cx="84328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93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981200" y="5157789"/>
            <a:ext cx="8229600" cy="968375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819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819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AC066F5-4028-47CC-BB58-83C8725E4D97}" type="slidenum">
              <a:rPr lang="ru-RU" altLang="et-EE" smtClean="0"/>
              <a:pPr/>
              <a:t>58</a:t>
            </a:fld>
            <a:endParaRPr lang="ru-RU" altLang="et-EE" smtClean="0"/>
          </a:p>
        </p:txBody>
      </p:sp>
      <p:pic>
        <p:nvPicPr>
          <p:cNvPr id="819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271464"/>
            <a:ext cx="68230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4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>
          <a:xfrm>
            <a:off x="1981200" y="5441951"/>
            <a:ext cx="8229600" cy="684213"/>
          </a:xfrm>
        </p:spPr>
        <p:txBody>
          <a:bodyPr/>
          <a:lstStyle/>
          <a:p>
            <a:endParaRPr lang="et-EE" altLang="et-EE" smtClean="0"/>
          </a:p>
        </p:txBody>
      </p:sp>
      <p:sp>
        <p:nvSpPr>
          <p:cNvPr id="922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922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6D9FBD71-2915-43FA-B74F-D97CFDDBABC8}" type="slidenum">
              <a:rPr lang="ru-RU" altLang="et-EE" smtClean="0"/>
              <a:pPr/>
              <a:t>59</a:t>
            </a:fld>
            <a:endParaRPr lang="ru-RU" altLang="et-EE" smtClean="0"/>
          </a:p>
        </p:txBody>
      </p:sp>
      <p:pic>
        <p:nvPicPr>
          <p:cNvPr id="92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404813"/>
            <a:ext cx="670242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77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учиться?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35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024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024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03C6730-C658-4D99-8291-E34FD8EEEC55}" type="slidenum">
              <a:rPr lang="ru-RU" altLang="et-EE" smtClean="0"/>
              <a:pPr/>
              <a:t>60</a:t>
            </a:fld>
            <a:endParaRPr lang="ru-RU" altLang="et-EE" smtClean="0"/>
          </a:p>
        </p:txBody>
      </p:sp>
      <p:pic>
        <p:nvPicPr>
          <p:cNvPr id="1024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76" y="255589"/>
            <a:ext cx="5851525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0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D1F6CE7-02E0-4478-B2F9-6862FFBC6794}" type="slidenum">
              <a:rPr lang="ru-RU" altLang="et-EE" smtClean="0"/>
              <a:pPr/>
              <a:t>61</a:t>
            </a:fld>
            <a:endParaRPr lang="ru-RU" altLang="et-EE" smtClean="0"/>
          </a:p>
        </p:txBody>
      </p:sp>
      <p:pic>
        <p:nvPicPr>
          <p:cNvPr id="1127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328613"/>
            <a:ext cx="542766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731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EBB970F4-4F34-4AAE-B92F-5C87B64EB821}" type="slidenum">
              <a:rPr lang="ru-RU" altLang="et-EE" smtClean="0"/>
              <a:pPr/>
              <a:t>62</a:t>
            </a:fld>
            <a:endParaRPr lang="ru-RU" altLang="et-EE" smtClean="0"/>
          </a:p>
        </p:txBody>
      </p:sp>
      <p:pic>
        <p:nvPicPr>
          <p:cNvPr id="1229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4" y="201614"/>
            <a:ext cx="5680075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3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t-EE" smtClean="0"/>
              <a:t>Примеры, как надо.</a:t>
            </a:r>
            <a:endParaRPr lang="et-EE" altLang="et-EE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et-EE" smtClean="0"/>
              <a:t>Что в рекламе хорошо?</a:t>
            </a:r>
          </a:p>
          <a:p>
            <a:r>
              <a:rPr lang="ru-RU" altLang="et-EE" smtClean="0"/>
              <a:t>Что в рекламе работает?</a:t>
            </a:r>
          </a:p>
          <a:p>
            <a:endParaRPr lang="et-EE" altLang="et-EE" smtClean="0"/>
          </a:p>
        </p:txBody>
      </p:sp>
      <p:sp>
        <p:nvSpPr>
          <p:cNvPr id="1331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331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EDCB330-0344-43A9-A50D-DF4760C6E83B}" type="slidenum">
              <a:rPr lang="ru-RU" altLang="et-EE" smtClean="0"/>
              <a:pPr/>
              <a:t>63</a:t>
            </a:fld>
            <a:endParaRPr lang="ru-RU" altLang="et-EE" smtClean="0"/>
          </a:p>
        </p:txBody>
      </p:sp>
    </p:spTree>
    <p:extLst>
      <p:ext uri="{BB962C8B-B14F-4D97-AF65-F5344CB8AC3E}">
        <p14:creationId xmlns:p14="http://schemas.microsoft.com/office/powerpoint/2010/main" val="84957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434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4F4D1A4-FC48-482F-8ED5-E1FE653A01C9}" type="slidenum">
              <a:rPr lang="ru-RU" altLang="et-EE" smtClean="0"/>
              <a:pPr/>
              <a:t>64</a:t>
            </a:fld>
            <a:endParaRPr lang="ru-RU" altLang="et-EE" smtClean="0"/>
          </a:p>
        </p:txBody>
      </p:sp>
      <p:pic>
        <p:nvPicPr>
          <p:cNvPr id="1434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514350"/>
            <a:ext cx="875347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0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53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7930858-BA45-4FEF-AD67-15C6DE8BA1B0}" type="slidenum">
              <a:rPr lang="ru-RU" altLang="et-EE" smtClean="0"/>
              <a:pPr/>
              <a:t>65</a:t>
            </a:fld>
            <a:endParaRPr lang="ru-RU" altLang="et-EE" smtClean="0"/>
          </a:p>
        </p:txBody>
      </p:sp>
      <p:pic>
        <p:nvPicPr>
          <p:cNvPr id="1536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33375"/>
            <a:ext cx="87534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21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73BBA02B-921F-45A2-A8A7-877E2B863DC4}" type="slidenum">
              <a:rPr lang="ru-RU" altLang="et-EE" smtClean="0"/>
              <a:pPr/>
              <a:t>66</a:t>
            </a:fld>
            <a:endParaRPr lang="ru-RU" altLang="et-EE" smtClean="0"/>
          </a:p>
        </p:txBody>
      </p:sp>
      <p:pic>
        <p:nvPicPr>
          <p:cNvPr id="1639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4" y="333375"/>
            <a:ext cx="87534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63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DDEB5E4-AA1C-436B-A7D5-C55B605D9AF6}" type="slidenum">
              <a:rPr lang="ru-RU" altLang="et-EE" smtClean="0"/>
              <a:pPr/>
              <a:t>67</a:t>
            </a:fld>
            <a:endParaRPr lang="ru-RU" altLang="et-EE" smtClean="0"/>
          </a:p>
        </p:txBody>
      </p:sp>
      <p:pic>
        <p:nvPicPr>
          <p:cNvPr id="174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65089"/>
            <a:ext cx="4565650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3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853748D6-661D-4FAE-90B9-BAFEFCFB593E}" type="slidenum">
              <a:rPr lang="ru-RU" altLang="et-EE" smtClean="0"/>
              <a:pPr/>
              <a:t>68</a:t>
            </a:fld>
            <a:endParaRPr lang="ru-RU" altLang="et-EE" smtClean="0"/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4" y="-171450"/>
            <a:ext cx="5170487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8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45ABDAF9-B1B6-4E73-967B-10B1EE6C155D}" type="slidenum">
              <a:rPr lang="ru-RU" altLang="et-EE" smtClean="0"/>
              <a:pPr/>
              <a:t>69</a:t>
            </a:fld>
            <a:endParaRPr lang="ru-RU" altLang="et-EE" smtClean="0"/>
          </a:p>
        </p:txBody>
      </p:sp>
      <p:pic>
        <p:nvPicPr>
          <p:cNvPr id="1946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36526"/>
            <a:ext cx="88011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68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Значение слова </a:t>
            </a:r>
            <a:r>
              <a:rPr lang="ru-RU" dirty="0" smtClean="0">
                <a:solidFill>
                  <a:srgbClr val="FF0000"/>
                </a:solidFill>
              </a:rPr>
              <a:t>Учиться</a:t>
            </a:r>
            <a:r>
              <a:rPr lang="ru-RU" dirty="0" smtClean="0"/>
              <a:t> по Ожегову:</a:t>
            </a:r>
            <a:br>
              <a:rPr lang="ru-RU" dirty="0" smtClean="0"/>
            </a:b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24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Учиться</a:t>
            </a:r>
            <a:r>
              <a:rPr lang="ru-RU" dirty="0" smtClean="0"/>
              <a:t>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Усваивать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знания</a:t>
            </a:r>
            <a:r>
              <a:rPr lang="ru-RU" dirty="0" smtClean="0"/>
              <a:t>;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и </a:t>
            </a:r>
            <a:endParaRPr lang="ru-RU" dirty="0" smtClean="0"/>
          </a:p>
          <a:p>
            <a:r>
              <a:rPr lang="ru-RU" dirty="0" smtClean="0">
                <a:solidFill>
                  <a:srgbClr val="FF0000"/>
                </a:solidFill>
              </a:rPr>
              <a:t>Приобретать опыт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FF0000"/>
                </a:solidFill>
              </a:rPr>
              <a:t>УСВАИВАТЬ</a:t>
            </a:r>
            <a:r>
              <a:rPr lang="ru-RU" dirty="0" smtClean="0"/>
              <a:t> —усвоить что-то, сделать что чужое своим; Живое тело усваивает пищу, вырабатывая из нее свою кровь и плоть.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Знание</a:t>
            </a:r>
            <a:r>
              <a:rPr lang="ru-RU" dirty="0" smtClean="0"/>
              <a:t> помогает </a:t>
            </a:r>
            <a:r>
              <a:rPr lang="ru-RU" dirty="0" smtClean="0">
                <a:solidFill>
                  <a:srgbClr val="FF0000"/>
                </a:solidFill>
              </a:rPr>
              <a:t>рационально организовывать </a:t>
            </a:r>
            <a:r>
              <a:rPr lang="ru-RU" dirty="0" smtClean="0"/>
              <a:t>деятельность и </a:t>
            </a:r>
            <a:r>
              <a:rPr lang="ru-RU" dirty="0" smtClean="0">
                <a:solidFill>
                  <a:srgbClr val="FF0000"/>
                </a:solidFill>
              </a:rPr>
              <a:t>решать различные проблемы</a:t>
            </a:r>
            <a:r>
              <a:rPr lang="ru-RU" dirty="0" smtClean="0"/>
              <a:t>, возникающие в её процессе. </a:t>
            </a:r>
          </a:p>
          <a:p>
            <a:endParaRPr lang="ru-RU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350" y="1306512"/>
            <a:ext cx="201930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306512"/>
            <a:ext cx="1733550" cy="18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96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AD79363B-A415-46E1-8A0F-C955585BEF70}" type="slidenum">
              <a:rPr lang="ru-RU" altLang="et-EE" smtClean="0"/>
              <a:pPr/>
              <a:t>70</a:t>
            </a:fld>
            <a:endParaRPr lang="ru-RU" altLang="et-EE" smtClean="0"/>
          </a:p>
        </p:txBody>
      </p:sp>
      <p:pic>
        <p:nvPicPr>
          <p:cNvPr id="2048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14" y="274639"/>
            <a:ext cx="4746625" cy="62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94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altLang="et-EE" smtClean="0"/>
          </a:p>
        </p:txBody>
      </p:sp>
      <p:sp>
        <p:nvSpPr>
          <p:cNvPr id="2150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en-US" altLang="et-EE" smtClean="0"/>
              <a:t>moroz.ee</a:t>
            </a:r>
            <a:endParaRPr lang="ru-RU" altLang="et-EE" smtClean="0"/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01037B24-ED7A-4B40-8ABF-0A364B2DE7B5}" type="slidenum">
              <a:rPr lang="ru-RU" altLang="et-EE" smtClean="0"/>
              <a:pPr/>
              <a:t>71</a:t>
            </a:fld>
            <a:endParaRPr lang="ru-RU" altLang="et-EE" smtClean="0"/>
          </a:p>
        </p:txBody>
      </p:sp>
      <p:pic>
        <p:nvPicPr>
          <p:cNvPr id="215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-22225"/>
            <a:ext cx="4894263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50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2126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9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altLang="en-US" dirty="0" smtClean="0"/>
              <a:t>Самостоятельная работа (что даёт навык и опыт)</a:t>
            </a:r>
            <a:r>
              <a:rPr lang="et-EE" altLang="en-US" dirty="0" smtClean="0"/>
              <a:t> </a:t>
            </a:r>
          </a:p>
        </p:txBody>
      </p:sp>
      <p:graphicFrame>
        <p:nvGraphicFramePr>
          <p:cNvPr id="36230" name="Group 39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20329656"/>
              </p:ext>
            </p:extLst>
          </p:nvPr>
        </p:nvGraphicFramePr>
        <p:xfrm>
          <a:off x="2099733" y="1222007"/>
          <a:ext cx="9334500" cy="5635993"/>
        </p:xfrm>
        <a:graphic>
          <a:graphicData uri="http://schemas.openxmlformats.org/drawingml/2006/table">
            <a:tbl>
              <a:tblPr/>
              <a:tblGrid>
                <a:gridCol w="909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856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94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Jrk.nr</a:t>
                      </a:r>
                      <a:r>
                        <a:rPr kumimoji="0" lang="et-E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t-EE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Teema, sisu lühikirjeldus</a:t>
                      </a: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t-E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9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Маркетинг терминология – контрольная работа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мин/ весть курс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2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Определение ЦА -  презентация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минуты</a:t>
                      </a:r>
                      <a:r>
                        <a:rPr kumimoji="0" lang="et-E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устно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Маркетинговое исследование – опрос и презентация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минуты, устно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Цена в маркетинге, групповая работа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презентация коллекций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минут/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группа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Разработка ценностного предложения – групповая работа</a:t>
                      </a:r>
                      <a:endParaRPr lang="et-EE" sz="2000" dirty="0"/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1,5 часа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+10 мин презентация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9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План маркетинга .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Эксель</a:t>
                      </a:r>
                      <a:r>
                        <a:rPr kumimoji="0" lang="et-E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таблица: смета и </a:t>
                      </a:r>
                      <a:r>
                        <a:rPr kumimoji="0" lang="ru-R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мадиа</a:t>
                      </a:r>
                      <a:r>
                        <a:rPr kumimoji="0" lang="et-E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план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Послать в электронном виде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6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Реклама – макет.  (Картинка) Презентация.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Зачётная  за курс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995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979" y="6502"/>
            <a:ext cx="8828690" cy="68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36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1171</Words>
  <Application>Microsoft Office PowerPoint</Application>
  <PresentationFormat>Widescreen</PresentationFormat>
  <Paragraphs>305</Paragraphs>
  <Slides>72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2" baseType="lpstr">
      <vt:lpstr>Microsoft YaHei</vt:lpstr>
      <vt:lpstr>Arial</vt:lpstr>
      <vt:lpstr>Calibri</vt:lpstr>
      <vt:lpstr>Calibri Light</vt:lpstr>
      <vt:lpstr>Century Schoolbook</vt:lpstr>
      <vt:lpstr>StarSymbol</vt:lpstr>
      <vt:lpstr>Times New Roman</vt:lpstr>
      <vt:lpstr>Verdana</vt:lpstr>
      <vt:lpstr>Wingdings</vt:lpstr>
      <vt:lpstr>Office Theme</vt:lpstr>
      <vt:lpstr>Turunduse</vt:lpstr>
      <vt:lpstr>ТАТЬЯНА МОРОЗ moroz.ee    тел. 5114714</vt:lpstr>
      <vt:lpstr>Данные о курсе</vt:lpstr>
      <vt:lpstr>Общая информация </vt:lpstr>
      <vt:lpstr>Познакомимся!</vt:lpstr>
      <vt:lpstr>Что такое учиться?</vt:lpstr>
      <vt:lpstr>Значение слова Учиться по Ожегову: </vt:lpstr>
      <vt:lpstr>Самостоятельная работа (что даёт навык и опыт) </vt:lpstr>
      <vt:lpstr>PowerPoint Presentation</vt:lpstr>
      <vt:lpstr>Филипп Котлер Маркетинг - это</vt:lpstr>
      <vt:lpstr>Американская маркетинговая ассоциация (АМА):</vt:lpstr>
      <vt:lpstr>Место маркетинга в бизнесе</vt:lpstr>
      <vt:lpstr>Цели маркетинга:</vt:lpstr>
      <vt:lpstr>Воронка продаж - привлечение</vt:lpstr>
      <vt:lpstr>Удержание </vt:lpstr>
      <vt:lpstr>Маркетинговые инструменты</vt:lpstr>
      <vt:lpstr>PowerPoint Presentation</vt:lpstr>
      <vt:lpstr>КР по терминологии маркетинга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Как? Только на основе фактических статистических данных </vt:lpstr>
      <vt:lpstr>PowerPoint Presentation</vt:lpstr>
      <vt:lpstr>PowerPoint Presentation</vt:lpstr>
      <vt:lpstr>PowerPoint Presentation</vt:lpstr>
      <vt:lpstr>Социальная сегментация Географическая сегментация</vt:lpstr>
      <vt:lpstr>Психологическая и мотивационная  сегментация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Опросы </vt:lpstr>
      <vt:lpstr>Опросы – ключ к успеху</vt:lpstr>
      <vt:lpstr>Продвижение без опроса – действие BСЛЕПУЮ</vt:lpstr>
      <vt:lpstr>АРО</vt:lpstr>
      <vt:lpstr>PowerPoint Presentation</vt:lpstr>
      <vt:lpstr>Треугольник АРО и шкала тонов </vt:lpstr>
      <vt:lpstr>PowerPoint Presentation</vt:lpstr>
      <vt:lpstr>Сообщение и кнопка</vt:lpstr>
      <vt:lpstr>Опросы. О чем спрашивать?</vt:lpstr>
      <vt:lpstr>С помощью рекламы и PR – изменяем эмоции и реакции человека</vt:lpstr>
      <vt:lpstr>Практикум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Примеры, как надо.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Turunduse</dc:title>
  <dc:creator>moroz</dc:creator>
  <cp:lastModifiedBy>moroz</cp:lastModifiedBy>
  <cp:revision>23</cp:revision>
  <dcterms:created xsi:type="dcterms:W3CDTF">2017-04-01T06:16:39Z</dcterms:created>
  <dcterms:modified xsi:type="dcterms:W3CDTF">2018-08-27T14:09:17Z</dcterms:modified>
</cp:coreProperties>
</file>